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e1806a955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e1806a955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1806a95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1806a95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315a0d22b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315a0d22b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733057f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733057fd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315a0d22b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315a0d22b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315a0d22b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315a0d22b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315a0d22b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315a0d22b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315a0d22b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315a0d22b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315a0d22b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315a0d22b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315a0d22b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315a0d22b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315a0d22b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315a0d22b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315a0d22b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315a0d22b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be39d0068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be39d0068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e39d006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be39d006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nrgrda.org"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hyperlink" Target="http://nrgrda.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hyperlink" Target="https://acrobat.adobe.com/id/urn:aaid:sc:VA6C2:5dbfd022-f8d4-40d1-b231-c88a40acedac"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mt="60000"/>
          </a:blip>
          <a:srcRect b="58593" l="0" r="0" t="0"/>
          <a:stretch/>
        </p:blipFill>
        <p:spPr>
          <a:xfrm>
            <a:off x="0" y="0"/>
            <a:ext cx="9144000" cy="4856352"/>
          </a:xfrm>
          <a:prstGeom prst="rect">
            <a:avLst/>
          </a:prstGeom>
          <a:noFill/>
          <a:ln>
            <a:noFill/>
          </a:ln>
        </p:spPr>
      </p:pic>
      <p:pic>
        <p:nvPicPr>
          <p:cNvPr id="55" name="Google Shape;55;p13"/>
          <p:cNvPicPr preferRelativeResize="0"/>
          <p:nvPr/>
        </p:nvPicPr>
        <p:blipFill rotWithShape="1">
          <a:blip r:embed="rId3">
            <a:alphaModFix/>
          </a:blip>
          <a:srcRect b="0" l="0" r="0" t="42226"/>
          <a:stretch/>
        </p:blipFill>
        <p:spPr>
          <a:xfrm>
            <a:off x="418525" y="619025"/>
            <a:ext cx="5035525" cy="3731501"/>
          </a:xfrm>
          <a:prstGeom prst="rect">
            <a:avLst/>
          </a:prstGeom>
          <a:noFill/>
          <a:ln>
            <a:noFill/>
          </a:ln>
          <a:effectLst>
            <a:outerShdw blurRad="214313" rotWithShape="0" algn="bl" dir="8160000" dist="1714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sp>
        <p:nvSpPr>
          <p:cNvPr id="118" name="Google Shape;118;p22"/>
          <p:cNvSpPr txBox="1"/>
          <p:nvPr>
            <p:ph type="title"/>
          </p:nvPr>
        </p:nvSpPr>
        <p:spPr>
          <a:xfrm>
            <a:off x="137150" y="91461"/>
            <a:ext cx="4614600" cy="117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latin typeface="Calibri"/>
                <a:ea typeface="Calibri"/>
                <a:cs typeface="Calibri"/>
                <a:sym typeface="Calibri"/>
              </a:rPr>
              <a:t>P</a:t>
            </a:r>
            <a:r>
              <a:rPr lang="en" sz="2420">
                <a:latin typeface="Calibri"/>
                <a:ea typeface="Calibri"/>
                <a:cs typeface="Calibri"/>
                <a:sym typeface="Calibri"/>
              </a:rPr>
              <a:t>roperty appraisal </a:t>
            </a:r>
            <a:endParaRPr sz="2420">
              <a:latin typeface="Calibri"/>
              <a:ea typeface="Calibri"/>
              <a:cs typeface="Calibri"/>
              <a:sym typeface="Calibri"/>
            </a:endParaRPr>
          </a:p>
          <a:p>
            <a:pPr indent="0" lvl="0" marL="0" rtl="0" algn="l">
              <a:spcBef>
                <a:spcPts val="0"/>
              </a:spcBef>
              <a:spcAft>
                <a:spcPts val="0"/>
              </a:spcAft>
              <a:buSzPts val="990"/>
              <a:buNone/>
            </a:pPr>
            <a:r>
              <a:rPr lang="en" sz="2420">
                <a:latin typeface="Calibri"/>
                <a:ea typeface="Calibri"/>
                <a:cs typeface="Calibri"/>
                <a:sym typeface="Calibri"/>
              </a:rPr>
              <a:t>by Rolston &amp; Company (2016)</a:t>
            </a:r>
            <a:endParaRPr sz="2420">
              <a:latin typeface="Calibri"/>
              <a:ea typeface="Calibri"/>
              <a:cs typeface="Calibri"/>
              <a:sym typeface="Calibri"/>
            </a:endParaRPr>
          </a:p>
        </p:txBody>
      </p:sp>
      <p:sp>
        <p:nvSpPr>
          <p:cNvPr id="119" name="Google Shape;119;p22"/>
          <p:cNvSpPr txBox="1"/>
          <p:nvPr>
            <p:ph idx="1" type="body"/>
          </p:nvPr>
        </p:nvSpPr>
        <p:spPr>
          <a:xfrm>
            <a:off x="402325" y="1145850"/>
            <a:ext cx="4422900" cy="3575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00"/>
              <a:t>936.07 Acres in total</a:t>
            </a:r>
            <a:endParaRPr b="1" sz="1400"/>
          </a:p>
          <a:p>
            <a:pPr indent="0" lvl="0" marL="0" rtl="0" algn="l">
              <a:lnSpc>
                <a:spcPct val="100000"/>
              </a:lnSpc>
              <a:spcBef>
                <a:spcPts val="1000"/>
              </a:spcBef>
              <a:spcAft>
                <a:spcPts val="0"/>
              </a:spcAft>
              <a:buNone/>
            </a:pPr>
            <a:r>
              <a:rPr b="1" lang="en" sz="1200">
                <a:solidFill>
                  <a:srgbClr val="028505"/>
                </a:solidFill>
              </a:rPr>
              <a:t>Industrial (approx. 132 acres)</a:t>
            </a:r>
            <a:endParaRPr b="1" sz="1200">
              <a:solidFill>
                <a:srgbClr val="028505"/>
              </a:solidFill>
            </a:endParaRPr>
          </a:p>
          <a:p>
            <a:pPr indent="-304800" lvl="0" marL="457200" rtl="0" algn="l">
              <a:lnSpc>
                <a:spcPct val="100000"/>
              </a:lnSpc>
              <a:spcBef>
                <a:spcPts val="0"/>
              </a:spcBef>
              <a:spcAft>
                <a:spcPts val="0"/>
              </a:spcAft>
              <a:buSzPts val="1200"/>
              <a:buChar char="●"/>
            </a:pPr>
            <a:r>
              <a:rPr lang="en" sz="1200"/>
              <a:t>I-1: 10.4 acres @ $50,000/acre = $520,000</a:t>
            </a:r>
            <a:endParaRPr sz="1200"/>
          </a:p>
          <a:p>
            <a:pPr indent="-304800" lvl="0" marL="914400" rtl="0" algn="l">
              <a:lnSpc>
                <a:spcPct val="100000"/>
              </a:lnSpc>
              <a:spcBef>
                <a:spcPts val="0"/>
              </a:spcBef>
              <a:spcAft>
                <a:spcPts val="0"/>
              </a:spcAft>
              <a:buSzPts val="1200"/>
              <a:buChar char="●"/>
            </a:pPr>
            <a:r>
              <a:rPr lang="en" sz="1200"/>
              <a:t>3.4 acres sold for construction of WVDEP</a:t>
            </a:r>
            <a:endParaRPr sz="1200"/>
          </a:p>
          <a:p>
            <a:pPr indent="-304800" lvl="0" marL="914400" rtl="0" algn="l">
              <a:lnSpc>
                <a:spcPct val="100000"/>
              </a:lnSpc>
              <a:spcBef>
                <a:spcPts val="0"/>
              </a:spcBef>
              <a:spcAft>
                <a:spcPts val="0"/>
              </a:spcAft>
              <a:buSzPts val="1200"/>
              <a:buChar char="●"/>
            </a:pPr>
            <a:r>
              <a:rPr b="1" lang="en" sz="1200"/>
              <a:t>7 acres remaining</a:t>
            </a:r>
            <a:r>
              <a:rPr lang="en" sz="1200"/>
              <a:t> @ $50,000/acre = $350,000</a:t>
            </a:r>
            <a:endParaRPr sz="1200"/>
          </a:p>
          <a:p>
            <a:pPr indent="-304800" lvl="0" marL="457200" rtl="0" algn="l">
              <a:lnSpc>
                <a:spcPct val="100000"/>
              </a:lnSpc>
              <a:spcBef>
                <a:spcPts val="0"/>
              </a:spcBef>
              <a:spcAft>
                <a:spcPts val="0"/>
              </a:spcAft>
              <a:buSzPts val="1200"/>
              <a:buChar char="●"/>
            </a:pPr>
            <a:r>
              <a:rPr lang="en" sz="1200"/>
              <a:t>I-2</a:t>
            </a:r>
            <a:r>
              <a:rPr lang="en" sz="1200"/>
              <a:t>(2ac)</a:t>
            </a:r>
            <a:r>
              <a:rPr lang="en" sz="1200"/>
              <a:t>, I-3</a:t>
            </a:r>
            <a:r>
              <a:rPr lang="en" sz="1200"/>
              <a:t>(5ac)</a:t>
            </a:r>
            <a:r>
              <a:rPr lang="en" sz="1200"/>
              <a:t>, I-4</a:t>
            </a:r>
            <a:r>
              <a:rPr lang="en" sz="1200"/>
              <a:t>(12ac)</a:t>
            </a:r>
            <a:r>
              <a:rPr lang="en" sz="1200"/>
              <a:t>: </a:t>
            </a:r>
            <a:r>
              <a:rPr b="1" lang="en" sz="1200"/>
              <a:t>19 acres</a:t>
            </a:r>
            <a:r>
              <a:rPr lang="en" sz="1200"/>
              <a:t> </a:t>
            </a:r>
            <a:endParaRPr sz="1200"/>
          </a:p>
          <a:p>
            <a:pPr indent="-304800" lvl="0" marL="457200" rtl="0" algn="l">
              <a:lnSpc>
                <a:spcPct val="100000"/>
              </a:lnSpc>
              <a:spcBef>
                <a:spcPts val="0"/>
              </a:spcBef>
              <a:spcAft>
                <a:spcPts val="0"/>
              </a:spcAft>
              <a:buSzPts val="1200"/>
              <a:buChar char="●"/>
            </a:pPr>
            <a:r>
              <a:rPr lang="en" sz="1200"/>
              <a:t>I-5(18ac), I-6(16ac), I-7(5ac), I-8(11ac): </a:t>
            </a:r>
            <a:r>
              <a:rPr b="1" lang="en" sz="1200"/>
              <a:t>50 acres</a:t>
            </a:r>
            <a:endParaRPr b="1" sz="1200"/>
          </a:p>
          <a:p>
            <a:pPr indent="-304800" lvl="0" marL="457200" rtl="0" algn="l">
              <a:lnSpc>
                <a:spcPct val="100000"/>
              </a:lnSpc>
              <a:spcBef>
                <a:spcPts val="0"/>
              </a:spcBef>
              <a:spcAft>
                <a:spcPts val="0"/>
              </a:spcAft>
              <a:buSzPts val="1200"/>
              <a:buChar char="●"/>
            </a:pPr>
            <a:r>
              <a:rPr lang="en" sz="1200"/>
              <a:t>I-9</a:t>
            </a:r>
            <a:r>
              <a:rPr lang="en" sz="1200"/>
              <a:t>(10ac)</a:t>
            </a:r>
            <a:r>
              <a:rPr lang="en" sz="1200"/>
              <a:t>, I-10</a:t>
            </a:r>
            <a:r>
              <a:rPr lang="en" sz="1200"/>
              <a:t>(10ac)</a:t>
            </a:r>
            <a:r>
              <a:rPr lang="en" sz="1200"/>
              <a:t>, I-11</a:t>
            </a:r>
            <a:r>
              <a:rPr lang="en" sz="1200"/>
              <a:t>(9ac)</a:t>
            </a:r>
            <a:r>
              <a:rPr lang="en" sz="1200"/>
              <a:t>, I-12</a:t>
            </a:r>
            <a:r>
              <a:rPr lang="en" sz="1200"/>
              <a:t>(11ac)</a:t>
            </a:r>
            <a:r>
              <a:rPr lang="en" sz="1200"/>
              <a:t>, I-13</a:t>
            </a:r>
            <a:r>
              <a:rPr lang="en" sz="1200"/>
              <a:t>(13ac)</a:t>
            </a:r>
            <a:r>
              <a:rPr lang="en" sz="1200"/>
              <a:t>: </a:t>
            </a:r>
            <a:r>
              <a:rPr b="1" lang="en" sz="1200"/>
              <a:t>53 acres</a:t>
            </a:r>
            <a:endParaRPr b="1" sz="1200"/>
          </a:p>
          <a:p>
            <a:pPr indent="0" lvl="0" marL="0" rtl="0" algn="l">
              <a:lnSpc>
                <a:spcPct val="100000"/>
              </a:lnSpc>
              <a:spcBef>
                <a:spcPts val="0"/>
              </a:spcBef>
              <a:spcAft>
                <a:spcPts val="0"/>
              </a:spcAft>
              <a:buNone/>
            </a:pPr>
            <a:r>
              <a:rPr b="1" lang="en" sz="1200"/>
              <a:t>Remaining acreage @ $50,000/acre = $6,450,000</a:t>
            </a:r>
            <a:endParaRPr b="1" sz="1200"/>
          </a:p>
          <a:p>
            <a:pPr indent="0" lvl="0" marL="0" rtl="0" algn="l">
              <a:lnSpc>
                <a:spcPct val="100000"/>
              </a:lnSpc>
              <a:spcBef>
                <a:spcPts val="0"/>
              </a:spcBef>
              <a:spcAft>
                <a:spcPts val="0"/>
              </a:spcAft>
              <a:buNone/>
            </a:pPr>
            <a:r>
              <a:rPr b="1" lang="en" sz="1200">
                <a:solidFill>
                  <a:srgbClr val="F50002"/>
                </a:solidFill>
              </a:rPr>
              <a:t>Residential (approx. 96 acres)</a:t>
            </a:r>
            <a:endParaRPr b="1" sz="1200">
              <a:solidFill>
                <a:srgbClr val="F50002"/>
              </a:solidFill>
            </a:endParaRPr>
          </a:p>
          <a:p>
            <a:pPr indent="-304800" lvl="0" marL="457200" rtl="0" algn="l">
              <a:lnSpc>
                <a:spcPct val="100000"/>
              </a:lnSpc>
              <a:spcBef>
                <a:spcPts val="0"/>
              </a:spcBef>
              <a:spcAft>
                <a:spcPts val="0"/>
              </a:spcAft>
              <a:buSzPts val="1200"/>
              <a:buChar char="●"/>
            </a:pPr>
            <a:r>
              <a:rPr lang="en" sz="1200"/>
              <a:t>R-1: 10 acres sold @ $7,500/acre</a:t>
            </a:r>
            <a:endParaRPr sz="1200"/>
          </a:p>
          <a:p>
            <a:pPr indent="-304800" lvl="0" marL="457200" rtl="0" algn="l">
              <a:lnSpc>
                <a:spcPct val="100000"/>
              </a:lnSpc>
              <a:spcBef>
                <a:spcPts val="0"/>
              </a:spcBef>
              <a:spcAft>
                <a:spcPts val="0"/>
              </a:spcAft>
              <a:buSzPts val="1200"/>
              <a:buChar char="●"/>
            </a:pPr>
            <a:r>
              <a:rPr lang="en" sz="1200"/>
              <a:t>R-2(4ac), R-3(10ac), R-4(5ac), R-5(5ac), R-6(6ac), R-7(29ac), R-8(16ac), R9(11ac): </a:t>
            </a:r>
            <a:r>
              <a:rPr b="1" lang="en" sz="1200"/>
              <a:t>86 acres</a:t>
            </a:r>
            <a:endParaRPr b="1" sz="1200">
              <a:solidFill>
                <a:schemeClr val="dk1"/>
              </a:solidFill>
            </a:endParaRPr>
          </a:p>
        </p:txBody>
      </p:sp>
      <p:pic>
        <p:nvPicPr>
          <p:cNvPr id="120" name="Google Shape;120;p22"/>
          <p:cNvPicPr preferRelativeResize="0"/>
          <p:nvPr/>
        </p:nvPicPr>
        <p:blipFill rotWithShape="1">
          <a:blip r:embed="rId4">
            <a:alphaModFix/>
          </a:blip>
          <a:srcRect b="0" l="1954" r="1761" t="0"/>
          <a:stretch/>
        </p:blipFill>
        <p:spPr>
          <a:xfrm>
            <a:off x="5088425" y="36100"/>
            <a:ext cx="3832850" cy="50311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3"/>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pic>
        <p:nvPicPr>
          <p:cNvPr id="126" name="Google Shape;126;p23"/>
          <p:cNvPicPr preferRelativeResize="0"/>
          <p:nvPr/>
        </p:nvPicPr>
        <p:blipFill rotWithShape="1">
          <a:blip r:embed="rId4">
            <a:alphaModFix/>
          </a:blip>
          <a:srcRect b="2780" l="3795" r="3851" t="0"/>
          <a:stretch/>
        </p:blipFill>
        <p:spPr>
          <a:xfrm>
            <a:off x="4648200" y="76200"/>
            <a:ext cx="3750975" cy="4133325"/>
          </a:xfrm>
          <a:prstGeom prst="rect">
            <a:avLst/>
          </a:prstGeom>
          <a:noFill/>
          <a:ln>
            <a:noFill/>
          </a:ln>
          <a:effectLst>
            <a:outerShdw blurRad="57150" rotWithShape="0" algn="bl" dir="5400000" dist="19050">
              <a:srgbClr val="000000">
                <a:alpha val="50000"/>
              </a:srgbClr>
            </a:outerShdw>
          </a:effectLst>
        </p:spPr>
      </p:pic>
      <p:pic>
        <p:nvPicPr>
          <p:cNvPr id="127" name="Google Shape;127;p23"/>
          <p:cNvPicPr preferRelativeResize="0"/>
          <p:nvPr/>
        </p:nvPicPr>
        <p:blipFill rotWithShape="1">
          <a:blip r:embed="rId5">
            <a:alphaModFix/>
          </a:blip>
          <a:srcRect b="18705" l="0" r="0" t="0"/>
          <a:stretch/>
        </p:blipFill>
        <p:spPr>
          <a:xfrm>
            <a:off x="5691788" y="4062125"/>
            <a:ext cx="3295274" cy="953875"/>
          </a:xfrm>
          <a:prstGeom prst="rect">
            <a:avLst/>
          </a:prstGeom>
          <a:noFill/>
          <a:ln>
            <a:noFill/>
          </a:ln>
          <a:effectLst>
            <a:outerShdw blurRad="57150" rotWithShape="0" algn="bl" dir="5400000" dist="19050">
              <a:srgbClr val="000000">
                <a:alpha val="50000"/>
              </a:srgbClr>
            </a:outerShdw>
          </a:effectLst>
        </p:spPr>
      </p:pic>
      <p:sp>
        <p:nvSpPr>
          <p:cNvPr id="128" name="Google Shape;128;p23"/>
          <p:cNvSpPr txBox="1"/>
          <p:nvPr>
            <p:ph type="title"/>
          </p:nvPr>
        </p:nvSpPr>
        <p:spPr>
          <a:xfrm>
            <a:off x="137160" y="91440"/>
            <a:ext cx="4116000" cy="120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latin typeface="Calibri"/>
                <a:ea typeface="Calibri"/>
                <a:cs typeface="Calibri"/>
                <a:sym typeface="Calibri"/>
              </a:rPr>
              <a:t>The Fayette County Urban  Renewal Plan (2020)</a:t>
            </a:r>
            <a:endParaRPr sz="2400">
              <a:latin typeface="Calibri"/>
              <a:ea typeface="Calibri"/>
              <a:cs typeface="Calibri"/>
              <a:sym typeface="Calibri"/>
            </a:endParaRPr>
          </a:p>
        </p:txBody>
      </p:sp>
      <p:sp>
        <p:nvSpPr>
          <p:cNvPr id="129" name="Google Shape;129;p23"/>
          <p:cNvSpPr txBox="1"/>
          <p:nvPr/>
        </p:nvSpPr>
        <p:spPr>
          <a:xfrm>
            <a:off x="502920" y="1143000"/>
            <a:ext cx="3855000" cy="207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rPr>
              <a:t>Residential</a:t>
            </a:r>
            <a:r>
              <a:rPr lang="en">
                <a:solidFill>
                  <a:schemeClr val="dk2"/>
                </a:solidFill>
              </a:rPr>
              <a:t> (89 acres) 60 single family homes, 123 senior living units, 24 townhouses, 12 rental units</a:t>
            </a:r>
            <a:endParaRPr>
              <a:solidFill>
                <a:schemeClr val="dk2"/>
              </a:solidFill>
            </a:endParaRPr>
          </a:p>
          <a:p>
            <a:pPr indent="0" lvl="0" marL="0" rtl="0" algn="l">
              <a:spcBef>
                <a:spcPts val="1000"/>
              </a:spcBef>
              <a:spcAft>
                <a:spcPts val="0"/>
              </a:spcAft>
              <a:buNone/>
            </a:pPr>
            <a:r>
              <a:rPr b="1" lang="en">
                <a:solidFill>
                  <a:schemeClr val="dk2"/>
                </a:solidFill>
              </a:rPr>
              <a:t>Manufacturing </a:t>
            </a:r>
            <a:r>
              <a:rPr lang="en">
                <a:solidFill>
                  <a:schemeClr val="dk2"/>
                </a:solidFill>
              </a:rPr>
              <a:t>(81 acres) 25 sites from 1-10 acres</a:t>
            </a:r>
            <a:endParaRPr>
              <a:solidFill>
                <a:schemeClr val="dk2"/>
              </a:solidFill>
            </a:endParaRPr>
          </a:p>
          <a:p>
            <a:pPr indent="0" lvl="0" marL="0" rtl="0" algn="l">
              <a:spcBef>
                <a:spcPts val="1000"/>
              </a:spcBef>
              <a:spcAft>
                <a:spcPts val="0"/>
              </a:spcAft>
              <a:buNone/>
            </a:pPr>
            <a:r>
              <a:rPr b="1" lang="en">
                <a:solidFill>
                  <a:schemeClr val="dk2"/>
                </a:solidFill>
              </a:rPr>
              <a:t>Commercial/retail </a:t>
            </a:r>
            <a:r>
              <a:rPr lang="en">
                <a:solidFill>
                  <a:schemeClr val="dk2"/>
                </a:solidFill>
              </a:rPr>
              <a:t>(20 acres)</a:t>
            </a:r>
            <a:endParaRPr>
              <a:solidFill>
                <a:schemeClr val="dk2"/>
              </a:solidFill>
            </a:endParaRPr>
          </a:p>
          <a:p>
            <a:pPr indent="0" lvl="0" marL="0" rtl="0" algn="l">
              <a:spcBef>
                <a:spcPts val="1000"/>
              </a:spcBef>
              <a:spcAft>
                <a:spcPts val="1000"/>
              </a:spcAft>
              <a:buNone/>
            </a:pPr>
            <a:r>
              <a:rPr b="1" lang="en">
                <a:solidFill>
                  <a:schemeClr val="dk2"/>
                </a:solidFill>
              </a:rPr>
              <a:t>Education &amp; Conference Center</a:t>
            </a:r>
            <a:r>
              <a:rPr lang="en">
                <a:solidFill>
                  <a:schemeClr val="dk2"/>
                </a:solidFill>
              </a:rPr>
              <a:t> (50 acres)</a:t>
            </a:r>
            <a:endParaRPr>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4"/>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sp>
        <p:nvSpPr>
          <p:cNvPr id="135" name="Google Shape;135;p24"/>
          <p:cNvSpPr txBox="1"/>
          <p:nvPr>
            <p:ph type="title"/>
          </p:nvPr>
        </p:nvSpPr>
        <p:spPr>
          <a:xfrm>
            <a:off x="137160" y="9144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200"/>
              </a:spcAft>
              <a:buNone/>
            </a:pPr>
            <a:r>
              <a:rPr lang="en" sz="2400">
                <a:latin typeface="Calibri"/>
                <a:ea typeface="Calibri"/>
                <a:cs typeface="Calibri"/>
                <a:sym typeface="Calibri"/>
              </a:rPr>
              <a:t>New River Birding and Nature Center</a:t>
            </a:r>
            <a:endParaRPr sz="2400">
              <a:latin typeface="Calibri"/>
              <a:ea typeface="Calibri"/>
              <a:cs typeface="Calibri"/>
              <a:sym typeface="Calibri"/>
            </a:endParaRPr>
          </a:p>
        </p:txBody>
      </p:sp>
      <p:sp>
        <p:nvSpPr>
          <p:cNvPr id="136" name="Google Shape;136;p24"/>
          <p:cNvSpPr txBox="1"/>
          <p:nvPr>
            <p:ph idx="1" type="body"/>
          </p:nvPr>
        </p:nvSpPr>
        <p:spPr>
          <a:xfrm>
            <a:off x="464100" y="828075"/>
            <a:ext cx="5475300" cy="388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50"/>
              <a:t>NRBNC is an outdoor classroom featuring approximately 700-feet of accessible Wetlands Boardwalk and connecting Woodland Trails passing through a 15-acre beaver-maintained wetland bordering Wolf Creek, showcasing the </a:t>
            </a:r>
            <a:r>
              <a:rPr lang="en" sz="1250"/>
              <a:t>importance of wetlands and watersheds and</a:t>
            </a:r>
            <a:r>
              <a:rPr lang="en" sz="1250"/>
              <a:t> providing access to </a:t>
            </a:r>
            <a:r>
              <a:rPr lang="en" sz="1250"/>
              <a:t>a habitat seldom experienced in West Virginia</a:t>
            </a:r>
            <a:r>
              <a:rPr lang="en" sz="1250"/>
              <a:t>.</a:t>
            </a:r>
            <a:endParaRPr sz="1250"/>
          </a:p>
          <a:p>
            <a:pPr indent="0" lvl="0" marL="0" rtl="0" algn="l">
              <a:spcBef>
                <a:spcPts val="1200"/>
              </a:spcBef>
              <a:spcAft>
                <a:spcPts val="1200"/>
              </a:spcAft>
              <a:buNone/>
            </a:pPr>
            <a:r>
              <a:rPr lang="en" sz="1250"/>
              <a:t>Environmental education programs serve school groups, field trips, families, and individuals through guided walks and in-depth hands-on activity </a:t>
            </a:r>
            <a:r>
              <a:rPr lang="en" sz="1250"/>
              <a:t>focused</a:t>
            </a:r>
            <a:r>
              <a:rPr lang="en" sz="1250"/>
              <a:t> on watersheds, wetland ecology, neotropical migrant and resident birds, natural history, botany, and wildlife, unavailable elsewhere in the region. Self-guided nature walks are available to school groups, families, and visitors. Tailored programming and guided field trips are available by request.</a:t>
            </a:r>
            <a:endParaRPr sz="1000"/>
          </a:p>
        </p:txBody>
      </p:sp>
      <p:pic>
        <p:nvPicPr>
          <p:cNvPr id="137" name="Google Shape;137;p24"/>
          <p:cNvPicPr preferRelativeResize="0"/>
          <p:nvPr/>
        </p:nvPicPr>
        <p:blipFill>
          <a:blip r:embed="rId4">
            <a:alphaModFix/>
          </a:blip>
          <a:stretch>
            <a:fillRect/>
          </a:stretch>
        </p:blipFill>
        <p:spPr>
          <a:xfrm>
            <a:off x="6718625" y="971150"/>
            <a:ext cx="1434650" cy="1912224"/>
          </a:xfrm>
          <a:prstGeom prst="rect">
            <a:avLst/>
          </a:prstGeom>
          <a:noFill/>
          <a:ln>
            <a:noFill/>
          </a:ln>
          <a:effectLst>
            <a:outerShdw blurRad="57150" rotWithShape="0" algn="bl" dir="5400000" dist="19050">
              <a:srgbClr val="000000">
                <a:alpha val="50000"/>
              </a:srgbClr>
            </a:outerShdw>
          </a:effectLst>
        </p:spPr>
      </p:pic>
      <p:pic>
        <p:nvPicPr>
          <p:cNvPr id="138" name="Google Shape;138;p24"/>
          <p:cNvPicPr preferRelativeResize="0"/>
          <p:nvPr/>
        </p:nvPicPr>
        <p:blipFill>
          <a:blip r:embed="rId5">
            <a:alphaModFix/>
          </a:blip>
          <a:stretch>
            <a:fillRect/>
          </a:stretch>
        </p:blipFill>
        <p:spPr>
          <a:xfrm>
            <a:off x="5630625" y="3179650"/>
            <a:ext cx="3179526" cy="17761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5"/>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pic>
        <p:nvPicPr>
          <p:cNvPr id="144" name="Google Shape;144;p25"/>
          <p:cNvPicPr preferRelativeResize="0"/>
          <p:nvPr/>
        </p:nvPicPr>
        <p:blipFill>
          <a:blip r:embed="rId4">
            <a:alphaModFix/>
          </a:blip>
          <a:stretch>
            <a:fillRect/>
          </a:stretch>
        </p:blipFill>
        <p:spPr>
          <a:xfrm>
            <a:off x="3315150" y="862275"/>
            <a:ext cx="4669949" cy="3583701"/>
          </a:xfrm>
          <a:prstGeom prst="rect">
            <a:avLst/>
          </a:prstGeom>
          <a:noFill/>
          <a:ln>
            <a:noFill/>
          </a:ln>
          <a:effectLst>
            <a:outerShdw blurRad="57150" rotWithShape="0" algn="bl" dir="5400000" dist="19050">
              <a:srgbClr val="000000">
                <a:alpha val="50000"/>
              </a:srgbClr>
            </a:outerShdw>
          </a:effectLst>
        </p:spPr>
      </p:pic>
      <p:sp>
        <p:nvSpPr>
          <p:cNvPr id="145" name="Google Shape;145;p25"/>
          <p:cNvSpPr txBox="1"/>
          <p:nvPr>
            <p:ph type="title"/>
          </p:nvPr>
        </p:nvSpPr>
        <p:spPr>
          <a:xfrm>
            <a:off x="3086557" y="4563600"/>
            <a:ext cx="5862000" cy="88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220">
                <a:latin typeface="Calibri"/>
                <a:ea typeface="Calibri"/>
                <a:cs typeface="Calibri"/>
                <a:sym typeface="Calibri"/>
              </a:rPr>
              <a:t>Fayette County Soft Surface Trails Plan (2022)</a:t>
            </a:r>
            <a:endParaRPr sz="2220">
              <a:latin typeface="Calibri"/>
              <a:ea typeface="Calibri"/>
              <a:cs typeface="Calibri"/>
              <a:sym typeface="Calibri"/>
            </a:endParaRPr>
          </a:p>
          <a:p>
            <a:pPr indent="0" lvl="0" marL="0" rtl="0" algn="l">
              <a:spcBef>
                <a:spcPts val="0"/>
              </a:spcBef>
              <a:spcAft>
                <a:spcPts val="0"/>
              </a:spcAft>
              <a:buSzPts val="990"/>
              <a:buNone/>
            </a:pPr>
            <a:r>
              <a:t/>
            </a:r>
            <a:endParaRPr sz="2220">
              <a:latin typeface="Calibri"/>
              <a:ea typeface="Calibri"/>
              <a:cs typeface="Calibri"/>
              <a:sym typeface="Calibri"/>
            </a:endParaRPr>
          </a:p>
        </p:txBody>
      </p:sp>
      <p:pic>
        <p:nvPicPr>
          <p:cNvPr id="146" name="Google Shape;146;p25"/>
          <p:cNvPicPr preferRelativeResize="0"/>
          <p:nvPr/>
        </p:nvPicPr>
        <p:blipFill rotWithShape="1">
          <a:blip r:embed="rId5">
            <a:alphaModFix/>
          </a:blip>
          <a:srcRect b="7709" l="55535" r="5049" t="7945"/>
          <a:stretch/>
        </p:blipFill>
        <p:spPr>
          <a:xfrm>
            <a:off x="228600" y="269225"/>
            <a:ext cx="2889624" cy="4645676"/>
          </a:xfrm>
          <a:prstGeom prst="rect">
            <a:avLst/>
          </a:prstGeom>
          <a:noFill/>
          <a:ln>
            <a:noFill/>
          </a:ln>
        </p:spPr>
      </p:pic>
      <p:pic>
        <p:nvPicPr>
          <p:cNvPr id="147" name="Google Shape;147;p25"/>
          <p:cNvPicPr preferRelativeResize="0"/>
          <p:nvPr/>
        </p:nvPicPr>
        <p:blipFill rotWithShape="1">
          <a:blip r:embed="rId6">
            <a:alphaModFix/>
          </a:blip>
          <a:srcRect b="3864" l="0" r="0" t="0"/>
          <a:stretch/>
        </p:blipFill>
        <p:spPr>
          <a:xfrm>
            <a:off x="6782950" y="86599"/>
            <a:ext cx="2232799" cy="3239200"/>
          </a:xfrm>
          <a:prstGeom prst="rect">
            <a:avLst/>
          </a:prstGeom>
          <a:noFill/>
          <a:ln>
            <a:noFill/>
          </a:ln>
          <a:effectLst>
            <a:outerShdw blurRad="57150" rotWithShape="0" algn="bl" dir="5400000" dist="19050">
              <a:srgbClr val="000000">
                <a:alpha val="50000"/>
              </a:srgbClr>
            </a:outerShdw>
          </a:effectLst>
        </p:spPr>
      </p:pic>
      <p:cxnSp>
        <p:nvCxnSpPr>
          <p:cNvPr id="148" name="Google Shape;148;p25"/>
          <p:cNvCxnSpPr/>
          <p:nvPr/>
        </p:nvCxnSpPr>
        <p:spPr>
          <a:xfrm flipH="1">
            <a:off x="6244850" y="1721275"/>
            <a:ext cx="1233600" cy="881100"/>
          </a:xfrm>
          <a:prstGeom prst="straightConnector1">
            <a:avLst/>
          </a:prstGeom>
          <a:noFill/>
          <a:ln cap="flat" cmpd="sng" w="38100">
            <a:solidFill>
              <a:schemeClr val="dk1"/>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6"/>
          <p:cNvSpPr txBox="1"/>
          <p:nvPr>
            <p:ph type="title"/>
          </p:nvPr>
        </p:nvSpPr>
        <p:spPr>
          <a:xfrm>
            <a:off x="137160" y="9144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libri"/>
                <a:ea typeface="Calibri"/>
                <a:cs typeface="Calibri"/>
                <a:sym typeface="Calibri"/>
              </a:rPr>
              <a:t>Site Development Planning Process</a:t>
            </a:r>
            <a:endParaRPr>
              <a:latin typeface="Calibri"/>
              <a:ea typeface="Calibri"/>
              <a:cs typeface="Calibri"/>
              <a:sym typeface="Calibri"/>
            </a:endParaRPr>
          </a:p>
        </p:txBody>
      </p:sp>
      <p:sp>
        <p:nvSpPr>
          <p:cNvPr id="154" name="Google Shape;154;p26"/>
          <p:cNvSpPr txBox="1"/>
          <p:nvPr>
            <p:ph idx="1" type="body"/>
          </p:nvPr>
        </p:nvSpPr>
        <p:spPr>
          <a:xfrm>
            <a:off x="311700" y="771475"/>
            <a:ext cx="8520600" cy="221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latin typeface="Calibri"/>
                <a:ea typeface="Calibri"/>
                <a:cs typeface="Calibri"/>
                <a:sym typeface="Calibri"/>
              </a:rPr>
              <a:t>► </a:t>
            </a:r>
            <a:r>
              <a:rPr lang="en" sz="1200"/>
              <a:t>Led by NRGRDA in coordination with Fayette County Commission</a:t>
            </a:r>
            <a:endParaRPr sz="1200"/>
          </a:p>
          <a:p>
            <a:pPr indent="0" lvl="0" marL="0" rtl="0" algn="l">
              <a:spcBef>
                <a:spcPts val="1200"/>
              </a:spcBef>
              <a:spcAft>
                <a:spcPts val="0"/>
              </a:spcAft>
              <a:buNone/>
            </a:pPr>
            <a:r>
              <a:rPr lang="en" sz="1200">
                <a:latin typeface="Calibri"/>
                <a:ea typeface="Calibri"/>
                <a:cs typeface="Calibri"/>
                <a:sym typeface="Calibri"/>
              </a:rPr>
              <a:t>► </a:t>
            </a:r>
            <a:r>
              <a:rPr lang="en" sz="1200"/>
              <a:t>Built-in opportunities for stakeholder engagement </a:t>
            </a:r>
            <a:endParaRPr sz="1200"/>
          </a:p>
          <a:p>
            <a:pPr indent="0" lvl="0" marL="457200" rtl="0" algn="l">
              <a:spcBef>
                <a:spcPts val="1200"/>
              </a:spcBef>
              <a:spcAft>
                <a:spcPts val="0"/>
              </a:spcAft>
              <a:buNone/>
            </a:pPr>
            <a:r>
              <a:rPr lang="en" sz="1200">
                <a:latin typeface="Calibri"/>
                <a:ea typeface="Calibri"/>
                <a:cs typeface="Calibri"/>
                <a:sym typeface="Calibri"/>
              </a:rPr>
              <a:t>► </a:t>
            </a:r>
            <a:r>
              <a:rPr lang="en" sz="1200"/>
              <a:t>Asset mapping</a:t>
            </a:r>
            <a:endParaRPr sz="1200"/>
          </a:p>
          <a:p>
            <a:pPr indent="0" lvl="0" marL="457200" rtl="0" algn="l">
              <a:spcBef>
                <a:spcPts val="1200"/>
              </a:spcBef>
              <a:spcAft>
                <a:spcPts val="0"/>
              </a:spcAft>
              <a:buNone/>
            </a:pPr>
            <a:r>
              <a:rPr lang="en" sz="1200">
                <a:latin typeface="Calibri"/>
                <a:ea typeface="Calibri"/>
                <a:cs typeface="Calibri"/>
                <a:sym typeface="Calibri"/>
              </a:rPr>
              <a:t>► </a:t>
            </a:r>
            <a:r>
              <a:rPr lang="en" sz="1200"/>
              <a:t>Design feedback</a:t>
            </a:r>
            <a:endParaRPr sz="1200"/>
          </a:p>
          <a:p>
            <a:pPr indent="0" lvl="0" marL="457200" rtl="0" algn="l">
              <a:spcBef>
                <a:spcPts val="1200"/>
              </a:spcBef>
              <a:spcAft>
                <a:spcPts val="1200"/>
              </a:spcAft>
              <a:buNone/>
            </a:pPr>
            <a:r>
              <a:rPr lang="en" sz="1200">
                <a:latin typeface="Calibri"/>
                <a:ea typeface="Calibri"/>
                <a:cs typeface="Calibri"/>
                <a:sym typeface="Calibri"/>
              </a:rPr>
              <a:t>► </a:t>
            </a:r>
            <a:r>
              <a:rPr lang="en" sz="1200"/>
              <a:t>Planning updates and stakeholder input through Wolf Creek Park webpage on </a:t>
            </a:r>
            <a:r>
              <a:rPr lang="en" sz="1200" u="sng">
                <a:solidFill>
                  <a:schemeClr val="accent5"/>
                </a:solidFill>
                <a:hlinkClick r:id="rId3">
                  <a:extLst>
                    <a:ext uri="{A12FA001-AC4F-418D-AE19-62706E023703}">
                      <ahyp:hlinkClr val="tx"/>
                    </a:ext>
                  </a:extLst>
                </a:hlinkClick>
              </a:rPr>
              <a:t>nrgrda.org</a:t>
            </a:r>
            <a:r>
              <a:rPr lang="en" sz="1200">
                <a:solidFill>
                  <a:schemeClr val="accent5"/>
                </a:solidFill>
              </a:rPr>
              <a:t> </a:t>
            </a:r>
            <a:endParaRPr sz="1200"/>
          </a:p>
        </p:txBody>
      </p:sp>
      <p:pic>
        <p:nvPicPr>
          <p:cNvPr id="155" name="Google Shape;155;p26"/>
          <p:cNvPicPr preferRelativeResize="0"/>
          <p:nvPr/>
        </p:nvPicPr>
        <p:blipFill rotWithShape="1">
          <a:blip r:embed="rId4">
            <a:alphaModFix amt="15000"/>
          </a:blip>
          <a:srcRect b="58593" l="0" r="0" t="0"/>
          <a:stretch/>
        </p:blipFill>
        <p:spPr>
          <a:xfrm>
            <a:off x="0" y="0"/>
            <a:ext cx="9144000" cy="4856352"/>
          </a:xfrm>
          <a:prstGeom prst="rect">
            <a:avLst/>
          </a:prstGeom>
          <a:noFill/>
          <a:ln>
            <a:noFill/>
          </a:ln>
        </p:spPr>
      </p:pic>
      <p:grpSp>
        <p:nvGrpSpPr>
          <p:cNvPr id="156" name="Google Shape;156;p26"/>
          <p:cNvGrpSpPr/>
          <p:nvPr/>
        </p:nvGrpSpPr>
        <p:grpSpPr>
          <a:xfrm>
            <a:off x="764079" y="2724755"/>
            <a:ext cx="1178928" cy="2211311"/>
            <a:chOff x="3975900" y="1431525"/>
            <a:chExt cx="2043912" cy="2927725"/>
          </a:xfrm>
        </p:grpSpPr>
        <p:sp>
          <p:nvSpPr>
            <p:cNvPr id="157" name="Google Shape;157;p26"/>
            <p:cNvSpPr/>
            <p:nvPr/>
          </p:nvSpPr>
          <p:spPr>
            <a:xfrm>
              <a:off x="3975900" y="1431550"/>
              <a:ext cx="2043900" cy="2927700"/>
            </a:xfrm>
            <a:prstGeom prst="rect">
              <a:avLst/>
            </a:prstGeom>
            <a:noFill/>
            <a:ln cap="flat" cmpd="sng" w="9525">
              <a:solidFill>
                <a:srgbClr val="0942A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flipH="1" rot="10800000">
              <a:off x="3975900" y="1431525"/>
              <a:ext cx="2043900" cy="126900"/>
            </a:xfrm>
            <a:prstGeom prst="rect">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txBox="1"/>
            <p:nvPr/>
          </p:nvSpPr>
          <p:spPr>
            <a:xfrm>
              <a:off x="3975912" y="1558425"/>
              <a:ext cx="2043900" cy="79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2A1"/>
                  </a:solidFill>
                  <a:latin typeface="Roboto"/>
                  <a:ea typeface="Roboto"/>
                  <a:cs typeface="Roboto"/>
                  <a:sym typeface="Roboto"/>
                </a:rPr>
                <a:t>Winter ‘25</a:t>
              </a:r>
              <a:endParaRPr b="1">
                <a:solidFill>
                  <a:srgbClr val="0942A1"/>
                </a:solidFill>
                <a:latin typeface="Roboto"/>
                <a:ea typeface="Roboto"/>
                <a:cs typeface="Roboto"/>
                <a:sym typeface="Roboto"/>
              </a:endParaRPr>
            </a:p>
          </p:txBody>
        </p:sp>
        <p:sp>
          <p:nvSpPr>
            <p:cNvPr id="160" name="Google Shape;160;p26"/>
            <p:cNvSpPr txBox="1"/>
            <p:nvPr/>
          </p:nvSpPr>
          <p:spPr>
            <a:xfrm>
              <a:off x="4098766" y="2305078"/>
              <a:ext cx="6468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2A1"/>
                  </a:solidFill>
                  <a:latin typeface="Roboto"/>
                  <a:ea typeface="Roboto"/>
                  <a:cs typeface="Roboto"/>
                  <a:sym typeface="Roboto"/>
                </a:rPr>
                <a:t>Feb</a:t>
              </a:r>
              <a:endParaRPr sz="700">
                <a:solidFill>
                  <a:srgbClr val="0942A1"/>
                </a:solidFill>
                <a:latin typeface="Roboto"/>
                <a:ea typeface="Roboto"/>
                <a:cs typeface="Roboto"/>
                <a:sym typeface="Roboto"/>
              </a:endParaRPr>
            </a:p>
          </p:txBody>
        </p:sp>
        <p:sp>
          <p:nvSpPr>
            <p:cNvPr id="161" name="Google Shape;161;p26"/>
            <p:cNvSpPr txBox="1"/>
            <p:nvPr/>
          </p:nvSpPr>
          <p:spPr>
            <a:xfrm>
              <a:off x="5060996" y="2305076"/>
              <a:ext cx="7650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942A1"/>
                  </a:solidFill>
                  <a:latin typeface="Roboto"/>
                  <a:ea typeface="Roboto"/>
                  <a:cs typeface="Roboto"/>
                  <a:sym typeface="Roboto"/>
                </a:rPr>
                <a:t>March</a:t>
              </a:r>
              <a:endParaRPr sz="700">
                <a:solidFill>
                  <a:srgbClr val="0942A1"/>
                </a:solidFill>
                <a:latin typeface="Roboto"/>
                <a:ea typeface="Roboto"/>
                <a:cs typeface="Roboto"/>
                <a:sym typeface="Roboto"/>
              </a:endParaRPr>
            </a:p>
          </p:txBody>
        </p:sp>
        <p:cxnSp>
          <p:nvCxnSpPr>
            <p:cNvPr id="162" name="Google Shape;162;p26"/>
            <p:cNvCxnSpPr/>
            <p:nvPr/>
          </p:nvCxnSpPr>
          <p:spPr>
            <a:xfrm rot="10800000">
              <a:off x="4890965" y="2507000"/>
              <a:ext cx="0" cy="1848300"/>
            </a:xfrm>
            <a:prstGeom prst="straightConnector1">
              <a:avLst/>
            </a:prstGeom>
            <a:noFill/>
            <a:ln cap="flat" cmpd="sng" w="9525">
              <a:solidFill>
                <a:srgbClr val="0942A1"/>
              </a:solidFill>
              <a:prstDash val="dot"/>
              <a:round/>
              <a:headEnd len="sm" w="sm" type="none"/>
              <a:tailEnd len="sm" w="sm" type="none"/>
            </a:ln>
          </p:spPr>
        </p:cxnSp>
      </p:grpSp>
      <p:grpSp>
        <p:nvGrpSpPr>
          <p:cNvPr id="163" name="Google Shape;163;p26"/>
          <p:cNvGrpSpPr/>
          <p:nvPr/>
        </p:nvGrpSpPr>
        <p:grpSpPr>
          <a:xfrm>
            <a:off x="6167260" y="2724755"/>
            <a:ext cx="2100925" cy="2211311"/>
            <a:chOff x="6616600" y="1431525"/>
            <a:chExt cx="2043900" cy="2927725"/>
          </a:xfrm>
        </p:grpSpPr>
        <p:sp>
          <p:nvSpPr>
            <p:cNvPr id="164" name="Google Shape;164;p26"/>
            <p:cNvSpPr/>
            <p:nvPr/>
          </p:nvSpPr>
          <p:spPr>
            <a:xfrm>
              <a:off x="6616600" y="1431550"/>
              <a:ext cx="2043900" cy="2927700"/>
            </a:xfrm>
            <a:prstGeom prst="rect">
              <a:avLst/>
            </a:prstGeom>
            <a:noFill/>
            <a:ln cap="flat" cmpd="sng" w="9525">
              <a:solidFill>
                <a:srgbClr val="0E63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flipH="1" rot="10800000">
              <a:off x="6616600" y="1431525"/>
              <a:ext cx="2043900" cy="126900"/>
            </a:xfrm>
            <a:prstGeom prst="rect">
              <a:avLst/>
            </a:prstGeom>
            <a:solidFill>
              <a:srgbClr val="0E63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nvSpPr>
          <p:spPr>
            <a:xfrm>
              <a:off x="6616600" y="1558425"/>
              <a:ext cx="1024200" cy="79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E63F0"/>
                  </a:solidFill>
                  <a:latin typeface="Roboto"/>
                  <a:ea typeface="Roboto"/>
                  <a:cs typeface="Roboto"/>
                  <a:sym typeface="Roboto"/>
                </a:rPr>
                <a:t>Fall ‘25</a:t>
              </a:r>
              <a:endParaRPr b="1">
                <a:solidFill>
                  <a:srgbClr val="0E63F0"/>
                </a:solidFill>
                <a:latin typeface="Roboto"/>
                <a:ea typeface="Roboto"/>
                <a:cs typeface="Roboto"/>
                <a:sym typeface="Roboto"/>
              </a:endParaRPr>
            </a:p>
          </p:txBody>
        </p:sp>
        <p:sp>
          <p:nvSpPr>
            <p:cNvPr id="167" name="Google Shape;167;p26"/>
            <p:cNvSpPr txBox="1"/>
            <p:nvPr/>
          </p:nvSpPr>
          <p:spPr>
            <a:xfrm>
              <a:off x="6718969" y="2305076"/>
              <a:ext cx="6390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E63F0"/>
                  </a:solidFill>
                  <a:latin typeface="Roboto"/>
                  <a:ea typeface="Roboto"/>
                  <a:cs typeface="Roboto"/>
                  <a:sym typeface="Roboto"/>
                </a:rPr>
                <a:t>October</a:t>
              </a:r>
              <a:endParaRPr sz="700">
                <a:solidFill>
                  <a:srgbClr val="0E63F0"/>
                </a:solidFill>
                <a:latin typeface="Roboto"/>
                <a:ea typeface="Roboto"/>
                <a:cs typeface="Roboto"/>
                <a:sym typeface="Roboto"/>
              </a:endParaRPr>
            </a:p>
          </p:txBody>
        </p:sp>
        <p:sp>
          <p:nvSpPr>
            <p:cNvPr id="168" name="Google Shape;168;p26"/>
            <p:cNvSpPr txBox="1"/>
            <p:nvPr/>
          </p:nvSpPr>
          <p:spPr>
            <a:xfrm>
              <a:off x="7451493" y="2305076"/>
              <a:ext cx="7050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E63F0"/>
                  </a:solidFill>
                  <a:latin typeface="Roboto"/>
                  <a:ea typeface="Roboto"/>
                  <a:cs typeface="Roboto"/>
                  <a:sym typeface="Roboto"/>
                </a:rPr>
                <a:t>November</a:t>
              </a:r>
              <a:endParaRPr sz="700">
                <a:solidFill>
                  <a:srgbClr val="0E63F0"/>
                </a:solidFill>
                <a:latin typeface="Roboto"/>
                <a:ea typeface="Roboto"/>
                <a:cs typeface="Roboto"/>
                <a:sym typeface="Roboto"/>
              </a:endParaRPr>
            </a:p>
          </p:txBody>
        </p:sp>
        <p:cxnSp>
          <p:nvCxnSpPr>
            <p:cNvPr id="169" name="Google Shape;169;p26"/>
            <p:cNvCxnSpPr/>
            <p:nvPr/>
          </p:nvCxnSpPr>
          <p:spPr>
            <a:xfrm rot="10800000">
              <a:off x="6757148" y="2506700"/>
              <a:ext cx="0" cy="1848600"/>
            </a:xfrm>
            <a:prstGeom prst="straightConnector1">
              <a:avLst/>
            </a:prstGeom>
            <a:noFill/>
            <a:ln cap="flat" cmpd="sng" w="9525">
              <a:solidFill>
                <a:srgbClr val="0E63F0"/>
              </a:solidFill>
              <a:prstDash val="dot"/>
              <a:round/>
              <a:headEnd len="sm" w="sm" type="none"/>
              <a:tailEnd len="sm" w="sm" type="none"/>
            </a:ln>
          </p:spPr>
        </p:cxnSp>
        <p:cxnSp>
          <p:nvCxnSpPr>
            <p:cNvPr id="170" name="Google Shape;170;p26"/>
            <p:cNvCxnSpPr/>
            <p:nvPr/>
          </p:nvCxnSpPr>
          <p:spPr>
            <a:xfrm rot="10800000">
              <a:off x="7444480" y="2506700"/>
              <a:ext cx="0" cy="1848600"/>
            </a:xfrm>
            <a:prstGeom prst="straightConnector1">
              <a:avLst/>
            </a:prstGeom>
            <a:noFill/>
            <a:ln cap="flat" cmpd="sng" w="9525">
              <a:solidFill>
                <a:srgbClr val="0E63F0"/>
              </a:solidFill>
              <a:prstDash val="dot"/>
              <a:round/>
              <a:headEnd len="sm" w="sm" type="none"/>
              <a:tailEnd len="sm" w="sm" type="none"/>
            </a:ln>
          </p:spPr>
        </p:cxnSp>
      </p:grpSp>
      <p:grpSp>
        <p:nvGrpSpPr>
          <p:cNvPr id="171" name="Google Shape;171;p26"/>
          <p:cNvGrpSpPr/>
          <p:nvPr/>
        </p:nvGrpSpPr>
        <p:grpSpPr>
          <a:xfrm>
            <a:off x="4083246" y="2724755"/>
            <a:ext cx="2150663" cy="2211311"/>
            <a:chOff x="4572000" y="1431525"/>
            <a:chExt cx="2127263" cy="2927725"/>
          </a:xfrm>
        </p:grpSpPr>
        <p:sp>
          <p:nvSpPr>
            <p:cNvPr id="172" name="Google Shape;172;p26"/>
            <p:cNvSpPr/>
            <p:nvPr/>
          </p:nvSpPr>
          <p:spPr>
            <a:xfrm>
              <a:off x="4572350" y="1431550"/>
              <a:ext cx="2043900" cy="2927700"/>
            </a:xfrm>
            <a:prstGeom prst="rect">
              <a:avLst/>
            </a:prstGeom>
            <a:noFill/>
            <a:ln cap="flat" cmpd="sng" w="9525">
              <a:solidFill>
                <a:srgbClr val="0D5C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flipH="1" rot="10800000">
              <a:off x="4572350" y="1431525"/>
              <a:ext cx="2043900" cy="126900"/>
            </a:xfrm>
            <a:prstGeom prst="rect">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txBox="1"/>
            <p:nvPr/>
          </p:nvSpPr>
          <p:spPr>
            <a:xfrm>
              <a:off x="4572000" y="1558425"/>
              <a:ext cx="1441800" cy="79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D5CDF"/>
                  </a:solidFill>
                  <a:latin typeface="Roboto"/>
                  <a:ea typeface="Roboto"/>
                  <a:cs typeface="Roboto"/>
                  <a:sym typeface="Roboto"/>
                </a:rPr>
                <a:t>Summer ‘25</a:t>
              </a:r>
              <a:endParaRPr b="1">
                <a:solidFill>
                  <a:srgbClr val="0D5CDF"/>
                </a:solidFill>
                <a:latin typeface="Roboto"/>
                <a:ea typeface="Roboto"/>
                <a:cs typeface="Roboto"/>
                <a:sym typeface="Roboto"/>
              </a:endParaRPr>
            </a:p>
          </p:txBody>
        </p:sp>
        <p:sp>
          <p:nvSpPr>
            <p:cNvPr id="175" name="Google Shape;175;p26"/>
            <p:cNvSpPr txBox="1"/>
            <p:nvPr/>
          </p:nvSpPr>
          <p:spPr>
            <a:xfrm>
              <a:off x="4834407" y="2305082"/>
              <a:ext cx="3522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CDF"/>
                  </a:solidFill>
                  <a:latin typeface="Roboto"/>
                  <a:ea typeface="Roboto"/>
                  <a:cs typeface="Roboto"/>
                  <a:sym typeface="Roboto"/>
                </a:rPr>
                <a:t>July</a:t>
              </a:r>
              <a:endParaRPr sz="700">
                <a:solidFill>
                  <a:srgbClr val="0D5CDF"/>
                </a:solidFill>
                <a:latin typeface="Roboto"/>
                <a:ea typeface="Roboto"/>
                <a:cs typeface="Roboto"/>
                <a:sym typeface="Roboto"/>
              </a:endParaRPr>
            </a:p>
          </p:txBody>
        </p:sp>
        <p:sp>
          <p:nvSpPr>
            <p:cNvPr id="176" name="Google Shape;176;p26"/>
            <p:cNvSpPr txBox="1"/>
            <p:nvPr/>
          </p:nvSpPr>
          <p:spPr>
            <a:xfrm>
              <a:off x="5488889" y="2305076"/>
              <a:ext cx="4584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CDF"/>
                  </a:solidFill>
                  <a:latin typeface="Roboto"/>
                  <a:ea typeface="Roboto"/>
                  <a:cs typeface="Roboto"/>
                  <a:sym typeface="Roboto"/>
                </a:rPr>
                <a:t>August</a:t>
              </a:r>
              <a:endParaRPr sz="700">
                <a:solidFill>
                  <a:srgbClr val="0D5CDF"/>
                </a:solidFill>
                <a:latin typeface="Roboto"/>
                <a:ea typeface="Roboto"/>
                <a:cs typeface="Roboto"/>
                <a:sym typeface="Roboto"/>
              </a:endParaRPr>
            </a:p>
          </p:txBody>
        </p:sp>
        <p:sp>
          <p:nvSpPr>
            <p:cNvPr id="177" name="Google Shape;177;p26"/>
            <p:cNvSpPr txBox="1"/>
            <p:nvPr/>
          </p:nvSpPr>
          <p:spPr>
            <a:xfrm>
              <a:off x="6051563" y="2305076"/>
              <a:ext cx="6477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D5CDF"/>
                  </a:solidFill>
                  <a:latin typeface="Roboto"/>
                  <a:ea typeface="Roboto"/>
                  <a:cs typeface="Roboto"/>
                  <a:sym typeface="Roboto"/>
                </a:rPr>
                <a:t>September</a:t>
              </a:r>
              <a:endParaRPr sz="700">
                <a:solidFill>
                  <a:srgbClr val="0D5CDF"/>
                </a:solidFill>
                <a:latin typeface="Roboto"/>
                <a:ea typeface="Roboto"/>
                <a:cs typeface="Roboto"/>
                <a:sym typeface="Roboto"/>
              </a:endParaRPr>
            </a:p>
          </p:txBody>
        </p:sp>
        <p:cxnSp>
          <p:nvCxnSpPr>
            <p:cNvPr id="178" name="Google Shape;178;p26"/>
            <p:cNvCxnSpPr/>
            <p:nvPr/>
          </p:nvCxnSpPr>
          <p:spPr>
            <a:xfrm rot="10800000">
              <a:off x="4690648" y="2506700"/>
              <a:ext cx="0" cy="1848600"/>
            </a:xfrm>
            <a:prstGeom prst="straightConnector1">
              <a:avLst/>
            </a:prstGeom>
            <a:noFill/>
            <a:ln cap="flat" cmpd="sng" w="9525">
              <a:solidFill>
                <a:srgbClr val="0D5CDF"/>
              </a:solidFill>
              <a:prstDash val="dot"/>
              <a:round/>
              <a:headEnd len="sm" w="sm" type="none"/>
              <a:tailEnd len="sm" w="sm" type="none"/>
            </a:ln>
          </p:spPr>
        </p:cxnSp>
        <p:cxnSp>
          <p:nvCxnSpPr>
            <p:cNvPr id="179" name="Google Shape;179;p26"/>
            <p:cNvCxnSpPr/>
            <p:nvPr/>
          </p:nvCxnSpPr>
          <p:spPr>
            <a:xfrm rot="10800000">
              <a:off x="5397582" y="2506700"/>
              <a:ext cx="0" cy="1848600"/>
            </a:xfrm>
            <a:prstGeom prst="straightConnector1">
              <a:avLst/>
            </a:prstGeom>
            <a:noFill/>
            <a:ln cap="flat" cmpd="sng" w="9525">
              <a:solidFill>
                <a:srgbClr val="0D5CDF"/>
              </a:solidFill>
              <a:prstDash val="dot"/>
              <a:round/>
              <a:headEnd len="sm" w="sm" type="none"/>
              <a:tailEnd len="sm" w="sm" type="none"/>
            </a:ln>
          </p:spPr>
        </p:cxnSp>
        <p:cxnSp>
          <p:nvCxnSpPr>
            <p:cNvPr id="180" name="Google Shape;180;p26"/>
            <p:cNvCxnSpPr/>
            <p:nvPr/>
          </p:nvCxnSpPr>
          <p:spPr>
            <a:xfrm rot="10800000">
              <a:off x="6107250" y="2506700"/>
              <a:ext cx="0" cy="1848600"/>
            </a:xfrm>
            <a:prstGeom prst="straightConnector1">
              <a:avLst/>
            </a:prstGeom>
            <a:noFill/>
            <a:ln cap="flat" cmpd="sng" w="9525">
              <a:solidFill>
                <a:srgbClr val="0D5CDF"/>
              </a:solidFill>
              <a:prstDash val="dot"/>
              <a:round/>
              <a:headEnd len="sm" w="sm" type="none"/>
              <a:tailEnd len="sm" w="sm" type="none"/>
            </a:ln>
          </p:spPr>
        </p:cxnSp>
      </p:grpSp>
      <p:grpSp>
        <p:nvGrpSpPr>
          <p:cNvPr id="181" name="Google Shape;181;p26"/>
          <p:cNvGrpSpPr/>
          <p:nvPr/>
        </p:nvGrpSpPr>
        <p:grpSpPr>
          <a:xfrm>
            <a:off x="1965721" y="2724755"/>
            <a:ext cx="2100925" cy="2211311"/>
            <a:chOff x="2528100" y="1431525"/>
            <a:chExt cx="2043900" cy="2927725"/>
          </a:xfrm>
        </p:grpSpPr>
        <p:sp>
          <p:nvSpPr>
            <p:cNvPr id="182" name="Google Shape;182;p26"/>
            <p:cNvSpPr/>
            <p:nvPr/>
          </p:nvSpPr>
          <p:spPr>
            <a:xfrm>
              <a:off x="2528100" y="1431550"/>
              <a:ext cx="2043900" cy="2927700"/>
            </a:xfrm>
            <a:prstGeom prst="rect">
              <a:avLst/>
            </a:prstGeom>
            <a:noFill/>
            <a:ln cap="flat" cmpd="sng" w="9525">
              <a:solidFill>
                <a:srgbClr val="0C57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flipH="1" rot="10800000">
              <a:off x="2528100" y="1431525"/>
              <a:ext cx="2043900" cy="126900"/>
            </a:xfrm>
            <a:prstGeom prst="rect">
              <a:avLst/>
            </a:prstGeom>
            <a:solidFill>
              <a:srgbClr val="0C5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txBox="1"/>
            <p:nvPr/>
          </p:nvSpPr>
          <p:spPr>
            <a:xfrm>
              <a:off x="2528100" y="1558425"/>
              <a:ext cx="1293600" cy="79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C57D3"/>
                  </a:solidFill>
                  <a:latin typeface="Roboto"/>
                  <a:ea typeface="Roboto"/>
                  <a:cs typeface="Roboto"/>
                  <a:sym typeface="Roboto"/>
                </a:rPr>
                <a:t>Spring ‘25</a:t>
              </a:r>
              <a:endParaRPr b="1">
                <a:solidFill>
                  <a:srgbClr val="0C57D3"/>
                </a:solidFill>
                <a:latin typeface="Roboto"/>
                <a:ea typeface="Roboto"/>
                <a:cs typeface="Roboto"/>
                <a:sym typeface="Roboto"/>
              </a:endParaRPr>
            </a:p>
          </p:txBody>
        </p:sp>
        <p:sp>
          <p:nvSpPr>
            <p:cNvPr id="185" name="Google Shape;185;p26"/>
            <p:cNvSpPr txBox="1"/>
            <p:nvPr/>
          </p:nvSpPr>
          <p:spPr>
            <a:xfrm>
              <a:off x="2798776" y="2305078"/>
              <a:ext cx="3918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7D3"/>
                  </a:solidFill>
                  <a:latin typeface="Roboto"/>
                  <a:ea typeface="Roboto"/>
                  <a:cs typeface="Roboto"/>
                  <a:sym typeface="Roboto"/>
                </a:rPr>
                <a:t>April</a:t>
              </a:r>
              <a:endParaRPr sz="700">
                <a:solidFill>
                  <a:srgbClr val="0C57D3"/>
                </a:solidFill>
                <a:latin typeface="Roboto"/>
                <a:ea typeface="Roboto"/>
                <a:cs typeface="Roboto"/>
                <a:sym typeface="Roboto"/>
              </a:endParaRPr>
            </a:p>
          </p:txBody>
        </p:sp>
        <p:sp>
          <p:nvSpPr>
            <p:cNvPr id="186" name="Google Shape;186;p26"/>
            <p:cNvSpPr txBox="1"/>
            <p:nvPr/>
          </p:nvSpPr>
          <p:spPr>
            <a:xfrm>
              <a:off x="3494272" y="2305082"/>
              <a:ext cx="3522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7D3"/>
                  </a:solidFill>
                  <a:latin typeface="Roboto"/>
                  <a:ea typeface="Roboto"/>
                  <a:cs typeface="Roboto"/>
                  <a:sym typeface="Roboto"/>
                </a:rPr>
                <a:t>May</a:t>
              </a:r>
              <a:endParaRPr sz="700">
                <a:solidFill>
                  <a:srgbClr val="0C57D3"/>
                </a:solidFill>
                <a:latin typeface="Roboto"/>
                <a:ea typeface="Roboto"/>
                <a:cs typeface="Roboto"/>
                <a:sym typeface="Roboto"/>
              </a:endParaRPr>
            </a:p>
          </p:txBody>
        </p:sp>
        <p:sp>
          <p:nvSpPr>
            <p:cNvPr id="187" name="Google Shape;187;p26"/>
            <p:cNvSpPr txBox="1"/>
            <p:nvPr/>
          </p:nvSpPr>
          <p:spPr>
            <a:xfrm>
              <a:off x="4114665" y="2305078"/>
              <a:ext cx="391800" cy="178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C57D3"/>
                  </a:solidFill>
                  <a:latin typeface="Roboto"/>
                  <a:ea typeface="Roboto"/>
                  <a:cs typeface="Roboto"/>
                  <a:sym typeface="Roboto"/>
                </a:rPr>
                <a:t>June</a:t>
              </a:r>
              <a:endParaRPr sz="700">
                <a:solidFill>
                  <a:srgbClr val="0C57D3"/>
                </a:solidFill>
                <a:latin typeface="Roboto"/>
                <a:ea typeface="Roboto"/>
                <a:cs typeface="Roboto"/>
                <a:sym typeface="Roboto"/>
              </a:endParaRPr>
            </a:p>
          </p:txBody>
        </p:sp>
        <p:cxnSp>
          <p:nvCxnSpPr>
            <p:cNvPr id="188" name="Google Shape;188;p26"/>
            <p:cNvCxnSpPr/>
            <p:nvPr/>
          </p:nvCxnSpPr>
          <p:spPr>
            <a:xfrm rot="10800000">
              <a:off x="2641858" y="2507000"/>
              <a:ext cx="0" cy="1848300"/>
            </a:xfrm>
            <a:prstGeom prst="straightConnector1">
              <a:avLst/>
            </a:prstGeom>
            <a:noFill/>
            <a:ln cap="flat" cmpd="sng" w="9525">
              <a:solidFill>
                <a:srgbClr val="0C57D3"/>
              </a:solidFill>
              <a:prstDash val="dot"/>
              <a:round/>
              <a:headEnd len="sm" w="sm" type="none"/>
              <a:tailEnd len="sm" w="sm" type="none"/>
            </a:ln>
          </p:spPr>
        </p:cxnSp>
        <p:cxnSp>
          <p:nvCxnSpPr>
            <p:cNvPr id="189" name="Google Shape;189;p26"/>
            <p:cNvCxnSpPr/>
            <p:nvPr/>
          </p:nvCxnSpPr>
          <p:spPr>
            <a:xfrm rot="10800000">
              <a:off x="3353430" y="2507000"/>
              <a:ext cx="0" cy="1848300"/>
            </a:xfrm>
            <a:prstGeom prst="straightConnector1">
              <a:avLst/>
            </a:prstGeom>
            <a:noFill/>
            <a:ln cap="flat" cmpd="sng" w="9525">
              <a:solidFill>
                <a:srgbClr val="0C57D3"/>
              </a:solidFill>
              <a:prstDash val="dot"/>
              <a:round/>
              <a:headEnd len="sm" w="sm" type="none"/>
              <a:tailEnd len="sm" w="sm" type="none"/>
            </a:ln>
          </p:spPr>
        </p:cxnSp>
        <p:cxnSp>
          <p:nvCxnSpPr>
            <p:cNvPr id="190" name="Google Shape;190;p26"/>
            <p:cNvCxnSpPr/>
            <p:nvPr/>
          </p:nvCxnSpPr>
          <p:spPr>
            <a:xfrm rot="10800000">
              <a:off x="4060624" y="2507000"/>
              <a:ext cx="0" cy="1848300"/>
            </a:xfrm>
            <a:prstGeom prst="straightConnector1">
              <a:avLst/>
            </a:prstGeom>
            <a:noFill/>
            <a:ln cap="flat" cmpd="sng" w="9525">
              <a:solidFill>
                <a:srgbClr val="0C57D3"/>
              </a:solidFill>
              <a:prstDash val="dot"/>
              <a:round/>
              <a:headEnd len="sm" w="sm" type="none"/>
              <a:tailEnd len="sm" w="sm" type="none"/>
            </a:ln>
          </p:spPr>
        </p:cxnSp>
      </p:grpSp>
      <p:sp>
        <p:nvSpPr>
          <p:cNvPr id="191" name="Google Shape;191;p26"/>
          <p:cNvSpPr/>
          <p:nvPr/>
        </p:nvSpPr>
        <p:spPr>
          <a:xfrm>
            <a:off x="1629438" y="3800856"/>
            <a:ext cx="1179000" cy="243900"/>
          </a:xfrm>
          <a:prstGeom prst="rect">
            <a:avLst/>
          </a:prstGeom>
          <a:solidFill>
            <a:srgbClr val="0942A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Vendor Selection and Contracting</a:t>
            </a:r>
            <a:endParaRPr sz="700">
              <a:solidFill>
                <a:srgbClr val="FFFFFF"/>
              </a:solidFill>
              <a:latin typeface="Roboto"/>
              <a:ea typeface="Roboto"/>
              <a:cs typeface="Roboto"/>
              <a:sym typeface="Roboto"/>
            </a:endParaRPr>
          </a:p>
        </p:txBody>
      </p:sp>
      <p:sp>
        <p:nvSpPr>
          <p:cNvPr id="192" name="Google Shape;192;p26"/>
          <p:cNvSpPr/>
          <p:nvPr/>
        </p:nvSpPr>
        <p:spPr>
          <a:xfrm>
            <a:off x="5122587" y="4285488"/>
            <a:ext cx="1179000" cy="243900"/>
          </a:xfrm>
          <a:prstGeom prst="rect">
            <a:avLst/>
          </a:prstGeom>
          <a:solidFill>
            <a:srgbClr val="0D5CD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Site Development Plan Completed</a:t>
            </a:r>
            <a:endParaRPr sz="700">
              <a:solidFill>
                <a:srgbClr val="FFFFFF"/>
              </a:solidFill>
              <a:latin typeface="Roboto"/>
              <a:ea typeface="Roboto"/>
              <a:cs typeface="Roboto"/>
              <a:sym typeface="Roboto"/>
            </a:endParaRPr>
          </a:p>
        </p:txBody>
      </p:sp>
      <p:sp>
        <p:nvSpPr>
          <p:cNvPr id="193" name="Google Shape;193;p26"/>
          <p:cNvSpPr/>
          <p:nvPr/>
        </p:nvSpPr>
        <p:spPr>
          <a:xfrm>
            <a:off x="967684" y="3608832"/>
            <a:ext cx="711900" cy="156600"/>
          </a:xfrm>
          <a:prstGeom prst="rect">
            <a:avLst/>
          </a:prstGeom>
          <a:solidFill>
            <a:srgbClr val="0942A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RFP Creation</a:t>
            </a:r>
            <a:endParaRPr sz="700">
              <a:solidFill>
                <a:srgbClr val="FFFFFF"/>
              </a:solidFill>
              <a:latin typeface="Roboto"/>
              <a:ea typeface="Roboto"/>
              <a:cs typeface="Roboto"/>
              <a:sym typeface="Roboto"/>
            </a:endParaRPr>
          </a:p>
        </p:txBody>
      </p:sp>
      <p:sp>
        <p:nvSpPr>
          <p:cNvPr id="194" name="Google Shape;194;p26"/>
          <p:cNvSpPr/>
          <p:nvPr/>
        </p:nvSpPr>
        <p:spPr>
          <a:xfrm>
            <a:off x="5816146" y="4572000"/>
            <a:ext cx="2397600" cy="156600"/>
          </a:xfrm>
          <a:prstGeom prst="rect">
            <a:avLst/>
          </a:prstGeom>
          <a:solidFill>
            <a:srgbClr val="0E63F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Marketing of Wolf Creek Park</a:t>
            </a:r>
            <a:endParaRPr sz="700">
              <a:solidFill>
                <a:srgbClr val="FFFFFF"/>
              </a:solidFill>
              <a:latin typeface="Roboto"/>
              <a:ea typeface="Roboto"/>
              <a:cs typeface="Roboto"/>
              <a:sym typeface="Roboto"/>
            </a:endParaRPr>
          </a:p>
        </p:txBody>
      </p:sp>
      <p:sp>
        <p:nvSpPr>
          <p:cNvPr id="195" name="Google Shape;195;p26"/>
          <p:cNvSpPr/>
          <p:nvPr/>
        </p:nvSpPr>
        <p:spPr>
          <a:xfrm>
            <a:off x="2805889" y="4084320"/>
            <a:ext cx="2817000" cy="156600"/>
          </a:xfrm>
          <a:prstGeom prst="rect">
            <a:avLst/>
          </a:prstGeom>
          <a:solidFill>
            <a:srgbClr val="0C57D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Site Development Planning</a:t>
            </a:r>
            <a:endParaRPr sz="700">
              <a:solidFill>
                <a:srgbClr val="FFFFFF"/>
              </a:solidFill>
              <a:latin typeface="Roboto"/>
              <a:ea typeface="Roboto"/>
              <a:cs typeface="Roboto"/>
              <a:sym typeface="Roboto"/>
            </a:endParaRPr>
          </a:p>
        </p:txBody>
      </p:sp>
      <p:sp>
        <p:nvSpPr>
          <p:cNvPr id="196" name="Google Shape;196;p26"/>
          <p:cNvSpPr/>
          <p:nvPr/>
        </p:nvSpPr>
        <p:spPr>
          <a:xfrm>
            <a:off x="2808465" y="3765333"/>
            <a:ext cx="60900" cy="43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7" name="Google Shape;197;p26"/>
          <p:cNvCxnSpPr/>
          <p:nvPr/>
        </p:nvCxnSpPr>
        <p:spPr>
          <a:xfrm rot="10800000">
            <a:off x="7718413" y="3536867"/>
            <a:ext cx="0" cy="1396200"/>
          </a:xfrm>
          <a:prstGeom prst="straightConnector1">
            <a:avLst/>
          </a:prstGeom>
          <a:noFill/>
          <a:ln cap="flat" cmpd="sng" w="9525">
            <a:solidFill>
              <a:srgbClr val="0E63F0"/>
            </a:solidFill>
            <a:prstDash val="dot"/>
            <a:round/>
            <a:headEnd len="sm" w="sm" type="none"/>
            <a:tailEnd len="sm" w="sm" type="none"/>
          </a:ln>
        </p:spPr>
      </p:cxnSp>
      <p:sp>
        <p:nvSpPr>
          <p:cNvPr id="198" name="Google Shape;198;p26"/>
          <p:cNvSpPr txBox="1"/>
          <p:nvPr/>
        </p:nvSpPr>
        <p:spPr>
          <a:xfrm>
            <a:off x="7655595" y="3384539"/>
            <a:ext cx="724500" cy="1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rgbClr val="0E63F0"/>
                </a:solidFill>
                <a:latin typeface="Roboto"/>
                <a:ea typeface="Roboto"/>
                <a:cs typeface="Roboto"/>
                <a:sym typeface="Roboto"/>
              </a:rPr>
              <a:t>December</a:t>
            </a:r>
            <a:endParaRPr sz="700">
              <a:solidFill>
                <a:srgbClr val="0E63F0"/>
              </a:solidFill>
              <a:latin typeface="Roboto"/>
              <a:ea typeface="Roboto"/>
              <a:cs typeface="Roboto"/>
              <a:sym typeface="Roboto"/>
            </a:endParaRPr>
          </a:p>
        </p:txBody>
      </p:sp>
      <p:cxnSp>
        <p:nvCxnSpPr>
          <p:cNvPr id="199" name="Google Shape;199;p26"/>
          <p:cNvCxnSpPr/>
          <p:nvPr/>
        </p:nvCxnSpPr>
        <p:spPr>
          <a:xfrm flipH="1" rot="10800000">
            <a:off x="7098020" y="4651248"/>
            <a:ext cx="965100" cy="3900"/>
          </a:xfrm>
          <a:prstGeom prst="straightConnector1">
            <a:avLst/>
          </a:prstGeom>
          <a:noFill/>
          <a:ln cap="flat" cmpd="sng" w="28575">
            <a:solidFill>
              <a:schemeClr val="accent4"/>
            </a:solidFill>
            <a:prstDash val="solid"/>
            <a:round/>
            <a:headEnd len="med" w="med" type="none"/>
            <a:tailEnd len="med" w="med" type="triangle"/>
          </a:ln>
        </p:spPr>
      </p:cxnSp>
      <p:sp>
        <p:nvSpPr>
          <p:cNvPr id="200" name="Google Shape;200;p26"/>
          <p:cNvSpPr/>
          <p:nvPr/>
        </p:nvSpPr>
        <p:spPr>
          <a:xfrm>
            <a:off x="763899" y="4572000"/>
            <a:ext cx="4998600" cy="156600"/>
          </a:xfrm>
          <a:prstGeom prst="rect">
            <a:avLst/>
          </a:prstGeom>
          <a:solidFill>
            <a:srgbClr val="0E63F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700">
                <a:solidFill>
                  <a:srgbClr val="FFFFFF"/>
                </a:solidFill>
                <a:latin typeface="Roboto"/>
                <a:ea typeface="Roboto"/>
                <a:cs typeface="Roboto"/>
                <a:sym typeface="Roboto"/>
              </a:rPr>
              <a:t>Ongoing marketing of Wolf Creek Park</a:t>
            </a:r>
            <a:endParaRPr sz="700">
              <a:solidFill>
                <a:srgbClr val="FFFFF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7"/>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sp>
        <p:nvSpPr>
          <p:cNvPr id="206" name="Google Shape;206;p27"/>
          <p:cNvSpPr txBox="1"/>
          <p:nvPr>
            <p:ph idx="1" type="subTitle"/>
          </p:nvPr>
        </p:nvSpPr>
        <p:spPr>
          <a:xfrm>
            <a:off x="311700" y="1843525"/>
            <a:ext cx="8520600" cy="1342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605"/>
              <a:buNone/>
            </a:pPr>
            <a:r>
              <a:rPr lang="en" sz="2400"/>
              <a:t>Ongoing i</a:t>
            </a:r>
            <a:r>
              <a:rPr lang="en" sz="2400"/>
              <a:t>nformation about </a:t>
            </a:r>
            <a:endParaRPr sz="2400"/>
          </a:p>
          <a:p>
            <a:pPr indent="0" lvl="0" marL="0" rtl="0" algn="ctr">
              <a:lnSpc>
                <a:spcPct val="100000"/>
              </a:lnSpc>
              <a:spcBef>
                <a:spcPts val="0"/>
              </a:spcBef>
              <a:spcAft>
                <a:spcPts val="0"/>
              </a:spcAft>
              <a:buSzPts val="605"/>
              <a:buNone/>
            </a:pPr>
            <a:r>
              <a:rPr lang="en" sz="2400"/>
              <a:t>Site Development Planning at Wolf Creek Park </a:t>
            </a:r>
            <a:endParaRPr sz="2400"/>
          </a:p>
          <a:p>
            <a:pPr indent="0" lvl="0" marL="0" rtl="0" algn="ctr">
              <a:lnSpc>
                <a:spcPct val="100000"/>
              </a:lnSpc>
              <a:spcBef>
                <a:spcPts val="0"/>
              </a:spcBef>
              <a:spcAft>
                <a:spcPts val="0"/>
              </a:spcAft>
              <a:buClr>
                <a:schemeClr val="dk1"/>
              </a:buClr>
              <a:buSzPts val="605"/>
              <a:buFont typeface="Arial"/>
              <a:buNone/>
            </a:pPr>
            <a:r>
              <a:rPr lang="en" sz="2400"/>
              <a:t>will be available through </a:t>
            </a:r>
            <a:r>
              <a:rPr lang="en" sz="2400" u="sng">
                <a:solidFill>
                  <a:schemeClr val="hlink"/>
                </a:solidFill>
                <a:hlinkClick r:id="rId4"/>
              </a:rPr>
              <a:t>nrgrda.org</a:t>
            </a:r>
            <a:r>
              <a:rPr lang="en" sz="2400"/>
              <a:t> </a:t>
            </a:r>
            <a:endParaRPr sz="2400"/>
          </a:p>
          <a:p>
            <a:pPr indent="0" lvl="0" marL="0" rtl="0" algn="ctr">
              <a:lnSpc>
                <a:spcPct val="80000"/>
              </a:lnSpc>
              <a:spcBef>
                <a:spcPts val="0"/>
              </a:spcBef>
              <a:spcAft>
                <a:spcPts val="0"/>
              </a:spcAft>
              <a:buSzPts val="605"/>
              <a:buNone/>
            </a:pPr>
            <a:r>
              <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2" name="Google Shape;62;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8" name="Google Shape;68;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9" name="Google Shape;69;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5" name="Google Shape;75;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6" name="Google Shape;76;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2" name="Google Shape;82;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3" name="Google Shape;83;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9" name="Google Shape;89;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0" name="Google Shape;90;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pic>
        <p:nvPicPr>
          <p:cNvPr id="95" name="Google Shape;95;p19"/>
          <p:cNvPicPr preferRelativeResize="0"/>
          <p:nvPr/>
        </p:nvPicPr>
        <p:blipFill rotWithShape="1">
          <a:blip r:embed="rId3">
            <a:alphaModFix amt="60000"/>
          </a:blip>
          <a:srcRect b="58593" l="0" r="0" t="0"/>
          <a:stretch/>
        </p:blipFill>
        <p:spPr>
          <a:xfrm>
            <a:off x="0" y="0"/>
            <a:ext cx="9144000" cy="4856352"/>
          </a:xfrm>
          <a:prstGeom prst="rect">
            <a:avLst/>
          </a:prstGeom>
          <a:noFill/>
          <a:ln>
            <a:noFill/>
          </a:ln>
        </p:spPr>
      </p:pic>
      <p:pic>
        <p:nvPicPr>
          <p:cNvPr id="96" name="Google Shape;96;p19"/>
          <p:cNvPicPr preferRelativeResize="0"/>
          <p:nvPr/>
        </p:nvPicPr>
        <p:blipFill rotWithShape="1">
          <a:blip r:embed="rId3">
            <a:alphaModFix/>
          </a:blip>
          <a:srcRect b="0" l="0" r="0" t="42226"/>
          <a:stretch/>
        </p:blipFill>
        <p:spPr>
          <a:xfrm>
            <a:off x="418525" y="619025"/>
            <a:ext cx="5035525" cy="3731501"/>
          </a:xfrm>
          <a:prstGeom prst="rect">
            <a:avLst/>
          </a:prstGeom>
          <a:noFill/>
          <a:ln>
            <a:noFill/>
          </a:ln>
          <a:effectLst>
            <a:outerShdw blurRad="214313" rotWithShape="0" algn="bl" dir="8160000" dist="1714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sp>
        <p:nvSpPr>
          <p:cNvPr id="102" name="Google Shape;102;p20"/>
          <p:cNvSpPr txBox="1"/>
          <p:nvPr>
            <p:ph idx="1" type="subTitle"/>
          </p:nvPr>
        </p:nvSpPr>
        <p:spPr>
          <a:xfrm>
            <a:off x="137160" y="91440"/>
            <a:ext cx="7475100" cy="7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Wolf Creek Park - Quick Facts</a:t>
            </a:r>
            <a:endParaRPr>
              <a:solidFill>
                <a:schemeClr val="dk1"/>
              </a:solidFill>
              <a:latin typeface="Calibri"/>
              <a:ea typeface="Calibri"/>
              <a:cs typeface="Calibri"/>
              <a:sym typeface="Calibri"/>
            </a:endParaRPr>
          </a:p>
        </p:txBody>
      </p:sp>
      <p:sp>
        <p:nvSpPr>
          <p:cNvPr id="103" name="Google Shape;103;p20"/>
          <p:cNvSpPr txBox="1"/>
          <p:nvPr/>
        </p:nvSpPr>
        <p:spPr>
          <a:xfrm>
            <a:off x="466344" y="990600"/>
            <a:ext cx="7947900" cy="37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rPr>
              <a:t>Road access from WV-16</a:t>
            </a:r>
            <a:endParaRPr b="1">
              <a:solidFill>
                <a:schemeClr val="dk2"/>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rPr b="1" lang="en">
                <a:solidFill>
                  <a:schemeClr val="dk2"/>
                </a:solidFill>
              </a:rPr>
              <a:t>936.07 acres</a:t>
            </a:r>
            <a:endParaRPr b="1">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Only about 240 of the acres in Wolf Creek Park are suitable for development due to the property’s terrain. The remaining acreage, mostly found on steep slopes and within the floodplain, is utilized for trails and greenspace. (FCURA Plan, 2020)</a:t>
            </a:r>
            <a:endParaRPr>
              <a:solidFill>
                <a:schemeClr val="dk2"/>
              </a:solidFill>
            </a:endParaRPr>
          </a:p>
          <a:p>
            <a:pPr indent="0" lvl="0" marL="0" rtl="0" algn="l">
              <a:spcBef>
                <a:spcPts val="0"/>
              </a:spcBef>
              <a:spcAft>
                <a:spcPts val="0"/>
              </a:spcAft>
              <a:buNone/>
            </a:pPr>
            <a:r>
              <a:t/>
            </a:r>
            <a:endParaRPr>
              <a:solidFill>
                <a:schemeClr val="dk2"/>
              </a:solidFill>
            </a:endParaRPr>
          </a:p>
          <a:p>
            <a:pPr indent="0" lvl="0" marL="0" rtl="0" algn="l">
              <a:spcBef>
                <a:spcPts val="0"/>
              </a:spcBef>
              <a:spcAft>
                <a:spcPts val="0"/>
              </a:spcAft>
              <a:buNone/>
            </a:pPr>
            <a:r>
              <a:rPr lang="en">
                <a:solidFill>
                  <a:schemeClr val="dk2"/>
                </a:solidFill>
              </a:rPr>
              <a:t>Utilities have been extended as far as the WVDEP building, which is currently the last building onsite. Utilities </a:t>
            </a:r>
            <a:r>
              <a:rPr lang="en">
                <a:solidFill>
                  <a:schemeClr val="dk2"/>
                </a:solidFill>
              </a:rPr>
              <a:t>on site</a:t>
            </a:r>
            <a:r>
              <a:rPr lang="en">
                <a:solidFill>
                  <a:schemeClr val="dk2"/>
                </a:solidFill>
              </a:rPr>
              <a:t> include:</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T</a:t>
            </a:r>
            <a:r>
              <a:rPr b="1" lang="en">
                <a:solidFill>
                  <a:schemeClr val="dk2"/>
                </a:solidFill>
              </a:rPr>
              <a:t>hree-phase electric,</a:t>
            </a:r>
            <a:r>
              <a:rPr lang="en">
                <a:solidFill>
                  <a:schemeClr val="dk2"/>
                </a:solidFill>
              </a:rPr>
              <a:t> provided by American Power/Appalachian Power;</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Gas </a:t>
            </a:r>
            <a:r>
              <a:rPr lang="en">
                <a:solidFill>
                  <a:schemeClr val="dk2"/>
                </a:solidFill>
              </a:rPr>
              <a:t>provided by Mountaineer Gas, with four-inch gas lines providing an available pressure of MAOP 43mm 100Hg;</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Water </a:t>
            </a:r>
            <a:r>
              <a:rPr lang="en">
                <a:solidFill>
                  <a:schemeClr val="dk2"/>
                </a:solidFill>
              </a:rPr>
              <a:t>provided by West Virginia American Water and sewer service from the City of Oak Hill Sanitary Board, with 12-inch supply lines and capacity of 9.4 million gallons per day; and</a:t>
            </a:r>
            <a:endParaRPr>
              <a:solidFill>
                <a:schemeClr val="dk2"/>
              </a:solidFill>
            </a:endParaRPr>
          </a:p>
          <a:p>
            <a:pPr indent="-317500" lvl="0" marL="457200" rtl="0" algn="l">
              <a:spcBef>
                <a:spcPts val="0"/>
              </a:spcBef>
              <a:spcAft>
                <a:spcPts val="0"/>
              </a:spcAft>
              <a:buClr>
                <a:schemeClr val="dk2"/>
              </a:buClr>
              <a:buSzPts val="1400"/>
              <a:buChar char="●"/>
            </a:pPr>
            <a:r>
              <a:rPr b="1" lang="en">
                <a:solidFill>
                  <a:schemeClr val="dk2"/>
                </a:solidFill>
              </a:rPr>
              <a:t>Fiber </a:t>
            </a:r>
            <a:r>
              <a:rPr lang="en">
                <a:solidFill>
                  <a:schemeClr val="dk2"/>
                </a:solidFill>
              </a:rPr>
              <a:t>served by Frontier Communications, with ethernet access services from 10 Mbps up to 1 Gbps. Fiber has not yet been fully extended to the available 12-acre parcel for sale. It currently extends about 2,000 feet from the available site.</a:t>
            </a: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1"/>
          <p:cNvPicPr preferRelativeResize="0"/>
          <p:nvPr/>
        </p:nvPicPr>
        <p:blipFill rotWithShape="1">
          <a:blip r:embed="rId3">
            <a:alphaModFix amt="15000"/>
          </a:blip>
          <a:srcRect b="58593" l="0" r="0" t="0"/>
          <a:stretch/>
        </p:blipFill>
        <p:spPr>
          <a:xfrm>
            <a:off x="0" y="0"/>
            <a:ext cx="9144000" cy="4856352"/>
          </a:xfrm>
          <a:prstGeom prst="rect">
            <a:avLst/>
          </a:prstGeom>
          <a:noFill/>
          <a:ln>
            <a:noFill/>
          </a:ln>
        </p:spPr>
      </p:pic>
      <p:sp>
        <p:nvSpPr>
          <p:cNvPr id="109" name="Google Shape;109;p21"/>
          <p:cNvSpPr txBox="1"/>
          <p:nvPr>
            <p:ph type="title"/>
          </p:nvPr>
        </p:nvSpPr>
        <p:spPr>
          <a:xfrm>
            <a:off x="137150" y="91457"/>
            <a:ext cx="4449300" cy="100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latin typeface="Calibri"/>
                <a:ea typeface="Calibri"/>
                <a:cs typeface="Calibri"/>
                <a:sym typeface="Calibri"/>
              </a:rPr>
              <a:t>Wolf Creek “Live, Work, and Play” Community Park (circa 2002)</a:t>
            </a:r>
            <a:endParaRPr sz="2400">
              <a:latin typeface="Calibri"/>
              <a:ea typeface="Calibri"/>
              <a:cs typeface="Calibri"/>
              <a:sym typeface="Calibri"/>
            </a:endParaRPr>
          </a:p>
        </p:txBody>
      </p:sp>
      <p:pic>
        <p:nvPicPr>
          <p:cNvPr id="110" name="Google Shape;110;p21"/>
          <p:cNvPicPr preferRelativeResize="0"/>
          <p:nvPr/>
        </p:nvPicPr>
        <p:blipFill rotWithShape="1">
          <a:blip r:embed="rId4">
            <a:alphaModFix/>
          </a:blip>
          <a:srcRect b="0" l="773" r="0" t="0"/>
          <a:stretch/>
        </p:blipFill>
        <p:spPr>
          <a:xfrm>
            <a:off x="4774500" y="554250"/>
            <a:ext cx="4286299" cy="3929674"/>
          </a:xfrm>
          <a:prstGeom prst="rect">
            <a:avLst/>
          </a:prstGeom>
          <a:noFill/>
          <a:ln cap="flat" cmpd="sng" w="19050">
            <a:solidFill>
              <a:schemeClr val="dk2"/>
            </a:solidFill>
            <a:prstDash val="solid"/>
            <a:round/>
            <a:headEnd len="sm" w="sm" type="none"/>
            <a:tailEnd len="sm" w="sm" type="none"/>
          </a:ln>
          <a:effectLst>
            <a:outerShdw blurRad="57150" rotWithShape="0" algn="bl" dir="7260000" dist="66675">
              <a:srgbClr val="000000">
                <a:alpha val="50000"/>
              </a:srgbClr>
            </a:outerShdw>
          </a:effectLst>
        </p:spPr>
      </p:pic>
      <p:sp>
        <p:nvSpPr>
          <p:cNvPr id="111" name="Google Shape;111;p21"/>
          <p:cNvSpPr txBox="1"/>
          <p:nvPr/>
        </p:nvSpPr>
        <p:spPr>
          <a:xfrm>
            <a:off x="137150" y="3740700"/>
            <a:ext cx="44493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Calibri"/>
                <a:ea typeface="Calibri"/>
                <a:cs typeface="Calibri"/>
                <a:sym typeface="Calibri"/>
              </a:rPr>
              <a:t>This map was included in the </a:t>
            </a:r>
            <a:r>
              <a:rPr i="1" lang="en" sz="1300" u="sng">
                <a:solidFill>
                  <a:schemeClr val="hlink"/>
                </a:solidFill>
                <a:latin typeface="Calibri"/>
                <a:ea typeface="Calibri"/>
                <a:cs typeface="Calibri"/>
                <a:sym typeface="Calibri"/>
                <a:hlinkClick r:id="rId5"/>
              </a:rPr>
              <a:t>Project Profile</a:t>
            </a:r>
            <a:r>
              <a:rPr lang="en" sz="1300">
                <a:solidFill>
                  <a:schemeClr val="dk2"/>
                </a:solidFill>
                <a:latin typeface="Calibri"/>
                <a:ea typeface="Calibri"/>
                <a:cs typeface="Calibri"/>
                <a:sym typeface="Calibri"/>
              </a:rPr>
              <a:t> document produced by Fayette County Urban Renewal Authority. P</a:t>
            </a:r>
            <a:r>
              <a:rPr lang="en" sz="1300">
                <a:solidFill>
                  <a:schemeClr val="dk2"/>
                </a:solidFill>
                <a:latin typeface="Calibri"/>
                <a:ea typeface="Calibri"/>
                <a:cs typeface="Calibri"/>
                <a:sym typeface="Calibri"/>
              </a:rPr>
              <a:t>artners included: Region 4 Planning &amp; Development Council; Thrasher Engineering; Parsons, Brinckerhoff, Quade &amp; Douglas; and NRGRDA (then 4C)</a:t>
            </a:r>
            <a:endParaRPr sz="1300">
              <a:solidFill>
                <a:schemeClr val="dk2"/>
              </a:solidFill>
              <a:latin typeface="Calibri"/>
              <a:ea typeface="Calibri"/>
              <a:cs typeface="Calibri"/>
              <a:sym typeface="Calibri"/>
            </a:endParaRPr>
          </a:p>
        </p:txBody>
      </p:sp>
      <p:sp>
        <p:nvSpPr>
          <p:cNvPr id="112" name="Google Shape;112;p21"/>
          <p:cNvSpPr txBox="1"/>
          <p:nvPr/>
        </p:nvSpPr>
        <p:spPr>
          <a:xfrm>
            <a:off x="55800" y="1007175"/>
            <a:ext cx="4583100" cy="305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Calibri"/>
                <a:ea typeface="Calibri"/>
                <a:cs typeface="Calibri"/>
                <a:sym typeface="Calibri"/>
              </a:rPr>
              <a:t>This conceptual plan of </a:t>
            </a:r>
            <a:r>
              <a:rPr lang="en">
                <a:solidFill>
                  <a:schemeClr val="dk2"/>
                </a:solidFill>
                <a:latin typeface="Calibri"/>
                <a:ea typeface="Calibri"/>
                <a:cs typeface="Calibri"/>
                <a:sym typeface="Calibri"/>
              </a:rPr>
              <a:t>Wolf Creek Park </a:t>
            </a:r>
            <a:r>
              <a:rPr lang="en">
                <a:solidFill>
                  <a:schemeClr val="dk2"/>
                </a:solidFill>
                <a:latin typeface="Calibri"/>
                <a:ea typeface="Calibri"/>
                <a:cs typeface="Calibri"/>
                <a:sym typeface="Calibri"/>
              </a:rPr>
              <a:t>included </a:t>
            </a:r>
            <a:r>
              <a:rPr lang="en">
                <a:solidFill>
                  <a:schemeClr val="dk2"/>
                </a:solidFill>
                <a:latin typeface="Calibri"/>
                <a:ea typeface="Calibri"/>
                <a:cs typeface="Calibri"/>
                <a:sym typeface="Calibri"/>
              </a:rPr>
              <a:t>the following components at </a:t>
            </a:r>
            <a:r>
              <a:rPr lang="en">
                <a:solidFill>
                  <a:schemeClr val="dk2"/>
                </a:solidFill>
                <a:latin typeface="Calibri"/>
                <a:ea typeface="Calibri"/>
                <a:cs typeface="Calibri"/>
                <a:sym typeface="Calibri"/>
              </a:rPr>
              <a:t>build-out:</a:t>
            </a:r>
            <a:endParaRPr>
              <a:solidFill>
                <a:schemeClr val="dk2"/>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200">
                <a:solidFill>
                  <a:schemeClr val="dk2"/>
                </a:solidFill>
                <a:latin typeface="Calibri"/>
                <a:ea typeface="Calibri"/>
                <a:cs typeface="Calibri"/>
                <a:sym typeface="Calibri"/>
              </a:rPr>
              <a:t>► 21 Manufacturing Sites ranging in size from 1 to 10 acres</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60 Single Family Home Sites ranging in size from ½ to 2 acres</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36 </a:t>
            </a:r>
            <a:r>
              <a:rPr lang="en" sz="1200">
                <a:solidFill>
                  <a:schemeClr val="dk2"/>
                </a:solidFill>
                <a:latin typeface="Calibri"/>
                <a:ea typeface="Calibri"/>
                <a:cs typeface="Calibri"/>
                <a:sym typeface="Calibri"/>
              </a:rPr>
              <a:t>Townhouse</a:t>
            </a:r>
            <a:r>
              <a:rPr lang="en" sz="1200">
                <a:solidFill>
                  <a:schemeClr val="dk2"/>
                </a:solidFill>
                <a:latin typeface="Calibri"/>
                <a:ea typeface="Calibri"/>
                <a:cs typeface="Calibri"/>
                <a:sym typeface="Calibri"/>
              </a:rPr>
              <a:t> Units (12 per acre)</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Retirement Community with 75 individual units and 48 assisted units</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Extreme Sports Training Center with dorm, six cottages, and a lodge</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Community Facility anchored around Hospitality Training Center and Environmental Education and Research Center</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Community Building and Conference Center</a:t>
            </a:r>
            <a:endParaRPr sz="1200">
              <a:solidFill>
                <a:schemeClr val="dk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2"/>
                </a:solidFill>
                <a:latin typeface="Calibri"/>
                <a:ea typeface="Calibri"/>
                <a:cs typeface="Calibri"/>
                <a:sym typeface="Calibri"/>
              </a:rPr>
              <a:t>► 5 acre Retail Center with specialty products produced on site and meeting workers and residents needs</a:t>
            </a:r>
            <a:endParaRPr sz="12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